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39"/>
  </p:notesMasterIdLst>
  <p:sldIdLst>
    <p:sldId id="282" r:id="rId2"/>
    <p:sldId id="280" r:id="rId3"/>
    <p:sldId id="256" r:id="rId4"/>
    <p:sldId id="274" r:id="rId5"/>
    <p:sldId id="271" r:id="rId6"/>
    <p:sldId id="281" r:id="rId7"/>
    <p:sldId id="257" r:id="rId8"/>
    <p:sldId id="275" r:id="rId9"/>
    <p:sldId id="283" r:id="rId10"/>
    <p:sldId id="258" r:id="rId11"/>
    <p:sldId id="259" r:id="rId12"/>
    <p:sldId id="266" r:id="rId13"/>
    <p:sldId id="284" r:id="rId14"/>
    <p:sldId id="285" r:id="rId15"/>
    <p:sldId id="260" r:id="rId16"/>
    <p:sldId id="273" r:id="rId17"/>
    <p:sldId id="278" r:id="rId18"/>
    <p:sldId id="279" r:id="rId19"/>
    <p:sldId id="264" r:id="rId20"/>
    <p:sldId id="265" r:id="rId21"/>
    <p:sldId id="277" r:id="rId22"/>
    <p:sldId id="262" r:id="rId23"/>
    <p:sldId id="286" r:id="rId24"/>
    <p:sldId id="263" r:id="rId25"/>
    <p:sldId id="261" r:id="rId26"/>
    <p:sldId id="268" r:id="rId27"/>
    <p:sldId id="287" r:id="rId28"/>
    <p:sldId id="288" r:id="rId29"/>
    <p:sldId id="289" r:id="rId30"/>
    <p:sldId id="290" r:id="rId31"/>
    <p:sldId id="296" r:id="rId32"/>
    <p:sldId id="291" r:id="rId33"/>
    <p:sldId id="292" r:id="rId34"/>
    <p:sldId id="297" r:id="rId35"/>
    <p:sldId id="293" r:id="rId36"/>
    <p:sldId id="294" r:id="rId37"/>
    <p:sldId id="295" r:id="rId38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4F6F18-E44A-4D62-9488-70FCF94A5D16}" type="datetimeFigureOut">
              <a:rPr lang="pl-PL" smtClean="0"/>
              <a:pPr/>
              <a:t>17.05.2021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85F98F-5399-4C27-811D-94A2A4E6C82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041372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5F98F-5399-4C27-811D-94A2A4E6C82C}" type="slidenum">
              <a:rPr lang="pl-PL" smtClean="0"/>
              <a:pPr/>
              <a:t>17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078757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A59F6-E773-4F79-BB9B-A8925548384B}" type="datetimeFigureOut">
              <a:rPr lang="pl-PL" smtClean="0"/>
              <a:pPr/>
              <a:t>17.05.2021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F0C8F-234F-4246-A745-565B0834E55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810255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A59F6-E773-4F79-BB9B-A8925548384B}" type="datetimeFigureOut">
              <a:rPr lang="pl-PL" smtClean="0"/>
              <a:pPr/>
              <a:t>17.05.2021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F0C8F-234F-4246-A745-565B0834E55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284025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A59F6-E773-4F79-BB9B-A8925548384B}" type="datetimeFigureOut">
              <a:rPr lang="pl-PL" smtClean="0"/>
              <a:pPr/>
              <a:t>17.05.2021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F0C8F-234F-4246-A745-565B0834E551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38631258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A59F6-E773-4F79-BB9B-A8925548384B}" type="datetimeFigureOut">
              <a:rPr lang="pl-PL" smtClean="0"/>
              <a:pPr/>
              <a:t>17.05.2021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F0C8F-234F-4246-A745-565B0834E55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3787208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A59F6-E773-4F79-BB9B-A8925548384B}" type="datetimeFigureOut">
              <a:rPr lang="pl-PL" smtClean="0"/>
              <a:pPr/>
              <a:t>17.05.2021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F0C8F-234F-4246-A745-565B0834E551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3253793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A59F6-E773-4F79-BB9B-A8925548384B}" type="datetimeFigureOut">
              <a:rPr lang="pl-PL" smtClean="0"/>
              <a:pPr/>
              <a:t>17.05.2021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F0C8F-234F-4246-A745-565B0834E55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8054925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A59F6-E773-4F79-BB9B-A8925548384B}" type="datetimeFigureOut">
              <a:rPr lang="pl-PL" smtClean="0"/>
              <a:pPr/>
              <a:t>17.05.2021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F0C8F-234F-4246-A745-565B0834E55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8972156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A59F6-E773-4F79-BB9B-A8925548384B}" type="datetimeFigureOut">
              <a:rPr lang="pl-PL" smtClean="0"/>
              <a:pPr/>
              <a:t>17.05.2021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F0C8F-234F-4246-A745-565B0834E55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421666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A59F6-E773-4F79-BB9B-A8925548384B}" type="datetimeFigureOut">
              <a:rPr lang="pl-PL" smtClean="0"/>
              <a:pPr/>
              <a:t>17.05.2021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F0C8F-234F-4246-A745-565B0834E55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568181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A59F6-E773-4F79-BB9B-A8925548384B}" type="datetimeFigureOut">
              <a:rPr lang="pl-PL" smtClean="0"/>
              <a:pPr/>
              <a:t>17.05.2021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F0C8F-234F-4246-A745-565B0834E55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044678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A59F6-E773-4F79-BB9B-A8925548384B}" type="datetimeFigureOut">
              <a:rPr lang="pl-PL" smtClean="0"/>
              <a:pPr/>
              <a:t>17.05.2021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F0C8F-234F-4246-A745-565B0834E55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508019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A59F6-E773-4F79-BB9B-A8925548384B}" type="datetimeFigureOut">
              <a:rPr lang="pl-PL" smtClean="0"/>
              <a:pPr/>
              <a:t>17.05.2021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F0C8F-234F-4246-A745-565B0834E55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61594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A59F6-E773-4F79-BB9B-A8925548384B}" type="datetimeFigureOut">
              <a:rPr lang="pl-PL" smtClean="0"/>
              <a:pPr/>
              <a:t>17.05.2021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F0C8F-234F-4246-A745-565B0834E55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421721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A59F6-E773-4F79-BB9B-A8925548384B}" type="datetimeFigureOut">
              <a:rPr lang="pl-PL" smtClean="0"/>
              <a:pPr/>
              <a:t>17.05.2021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F0C8F-234F-4246-A745-565B0834E55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4260535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A59F6-E773-4F79-BB9B-A8925548384B}" type="datetimeFigureOut">
              <a:rPr lang="pl-PL" smtClean="0"/>
              <a:pPr/>
              <a:t>17.05.2021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F0C8F-234F-4246-A745-565B0834E55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534723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A59F6-E773-4F79-BB9B-A8925548384B}" type="datetimeFigureOut">
              <a:rPr lang="pl-PL" smtClean="0"/>
              <a:pPr/>
              <a:t>17.05.2021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F0C8F-234F-4246-A745-565B0834E55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150065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A59F6-E773-4F79-BB9B-A8925548384B}" type="datetimeFigureOut">
              <a:rPr lang="pl-PL" smtClean="0"/>
              <a:pPr/>
              <a:t>17.05.2021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2AF0C8F-234F-4246-A745-565B0834E55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171270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3" y="2404534"/>
            <a:ext cx="8208912" cy="3876675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633918" y="429609"/>
            <a:ext cx="682007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pl-PL" sz="2800" b="1" dirty="0" smtClean="0">
                <a:solidFill>
                  <a:srgbClr val="FF0000"/>
                </a:solidFill>
              </a:rPr>
              <a:t>ZESPÓŁ SZKÓŁ</a:t>
            </a:r>
          </a:p>
          <a:p>
            <a:pPr algn="ctr">
              <a:lnSpc>
                <a:spcPct val="200000"/>
              </a:lnSpc>
            </a:pPr>
            <a:r>
              <a:rPr lang="pl-PL" sz="2800" b="1" dirty="0" smtClean="0">
                <a:solidFill>
                  <a:srgbClr val="FF0000"/>
                </a:solidFill>
              </a:rPr>
              <a:t>TRANSPORTOWO - MECHATRONICZNYCH</a:t>
            </a:r>
            <a:endParaRPr lang="pl-PL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46198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4208894" y="178111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solidFill>
                  <a:srgbClr val="FF0000"/>
                </a:solidFill>
              </a:rPr>
              <a:t>Budapeszt </a:t>
            </a:r>
            <a:endParaRPr lang="pl-PL" sz="2000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61105"/>
            <a:ext cx="3244677" cy="1654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699" y="2362225"/>
            <a:ext cx="2669027" cy="186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706" y="4365104"/>
            <a:ext cx="2578027" cy="2241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129" y="4751200"/>
            <a:ext cx="3371251" cy="1855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786" y="2758012"/>
            <a:ext cx="3472372" cy="1741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794013"/>
            <a:ext cx="3014464" cy="1777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68518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430" y="4437112"/>
            <a:ext cx="3200525" cy="1949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3668456" y="212970"/>
            <a:ext cx="10339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>
                <a:solidFill>
                  <a:srgbClr val="FF0000"/>
                </a:solidFill>
              </a:rPr>
              <a:t>Wiedeń</a:t>
            </a:r>
            <a:endParaRPr lang="pl-PL" sz="2000" dirty="0">
              <a:solidFill>
                <a:srgbClr val="FF000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88" y="4130154"/>
            <a:ext cx="3449355" cy="225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64254"/>
            <a:ext cx="3403799" cy="1844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78" y="613080"/>
            <a:ext cx="3217178" cy="2009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39" y="2623001"/>
            <a:ext cx="3286075" cy="1814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58019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4090729" y="162190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>
                <a:solidFill>
                  <a:srgbClr val="FF0000"/>
                </a:solidFill>
              </a:rPr>
              <a:t>Mediolan</a:t>
            </a:r>
            <a:endParaRPr lang="pl-PL" sz="2000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457" y="3334255"/>
            <a:ext cx="2469133" cy="2711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3073"/>
            <a:ext cx="2366315" cy="277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64" y="3283485"/>
            <a:ext cx="2276668" cy="2762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250574"/>
            <a:ext cx="2335737" cy="2540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013189"/>
            <a:ext cx="2918594" cy="1684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878" y="878768"/>
            <a:ext cx="2579340" cy="1953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48834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23528" y="1700808"/>
            <a:ext cx="746396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Lubimy spędzać czas razem i robimy to bardzo często.</a:t>
            </a:r>
          </a:p>
          <a:p>
            <a:pPr>
              <a:lnSpc>
                <a:spcPct val="150000"/>
              </a:lnSpc>
            </a:pP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Mikołajki, wigilia, spartakiada, złaz pierwszoklasisty czy </a:t>
            </a:r>
          </a:p>
          <a:p>
            <a:pPr>
              <a:lnSpc>
                <a:spcPct val="150000"/>
              </a:lnSpc>
            </a:pP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andrzejki to tylko ważniejsze imprezy, które organizujemy </a:t>
            </a:r>
          </a:p>
          <a:p>
            <a:pPr>
              <a:lnSpc>
                <a:spcPct val="150000"/>
              </a:lnSpc>
            </a:pP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spólnie i zawsze chętnie w nich uczestniczymy.</a:t>
            </a:r>
          </a:p>
          <a:p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3076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4520483"/>
            <a:ext cx="4913358" cy="1814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5" descr="http://zstm.pl/wp-content/flagallery/mikolajki-06-12-2019/webview/dsc_23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736" y="260648"/>
            <a:ext cx="2854135" cy="1903686"/>
          </a:xfrm>
          <a:prstGeom prst="rect">
            <a:avLst/>
          </a:prstGeom>
          <a:noFill/>
        </p:spPr>
      </p:pic>
      <p:pic>
        <p:nvPicPr>
          <p:cNvPr id="4" name="Picture 11" descr="http://zstm.pl/wp-content/flagallery/mikolajki-06-12-2019/webview/dsc_23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9566" y="2286205"/>
            <a:ext cx="2820305" cy="1881122"/>
          </a:xfrm>
          <a:prstGeom prst="rect">
            <a:avLst/>
          </a:prstGeom>
          <a:noFill/>
        </p:spPr>
      </p:pic>
      <p:pic>
        <p:nvPicPr>
          <p:cNvPr id="5" name="Picture 7" descr="http://zstm.pl/wp-content/flagallery/mikolajki-06-12-2019/webview/dsc_23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4520483"/>
            <a:ext cx="2664296" cy="1777065"/>
          </a:xfrm>
          <a:prstGeom prst="rect">
            <a:avLst/>
          </a:prstGeom>
          <a:noFill/>
        </p:spPr>
      </p:pic>
      <p:pic>
        <p:nvPicPr>
          <p:cNvPr id="6" name="Picture 9" descr="http://zstm.pl/wp-content/flagallery/mikolajki-06-12-2019/webview/dsc_237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936" y="2060848"/>
            <a:ext cx="3507818" cy="2232248"/>
          </a:xfrm>
          <a:prstGeom prst="rect">
            <a:avLst/>
          </a:prstGeom>
          <a:noFill/>
        </p:spPr>
      </p:pic>
      <p:sp>
        <p:nvSpPr>
          <p:cNvPr id="7" name="pole tekstowe 6"/>
          <p:cNvSpPr txBox="1"/>
          <p:nvPr/>
        </p:nvSpPr>
        <p:spPr>
          <a:xfrm>
            <a:off x="4355976" y="836712"/>
            <a:ext cx="1420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 smtClean="0">
                <a:solidFill>
                  <a:srgbClr val="FF0000"/>
                </a:solidFill>
              </a:rPr>
              <a:t>Mikołajki</a:t>
            </a:r>
            <a:endParaRPr lang="pl-PL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880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5416560" y="116632"/>
            <a:ext cx="239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solidFill>
                  <a:srgbClr val="FF0000"/>
                </a:solidFill>
              </a:rPr>
              <a:t>Nasze wigilie</a:t>
            </a:r>
            <a:endParaRPr lang="pl-PL" sz="2000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428588"/>
            <a:ext cx="2985256" cy="2410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951378"/>
            <a:ext cx="4346802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64" y="418778"/>
            <a:ext cx="3497400" cy="1820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645806"/>
            <a:ext cx="3907780" cy="238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6843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64" y="869949"/>
            <a:ext cx="3583168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71770"/>
            <a:ext cx="3669456" cy="2257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05064"/>
            <a:ext cx="3876513" cy="200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717" y="4005064"/>
            <a:ext cx="3669456" cy="1955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3491880" y="43694"/>
            <a:ext cx="16802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>
                <a:solidFill>
                  <a:srgbClr val="FF0000"/>
                </a:solidFill>
              </a:rPr>
              <a:t>Nasze wigilie</a:t>
            </a:r>
            <a:endParaRPr lang="pl-PL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9385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4265417" y="353625"/>
            <a:ext cx="15359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>
                <a:solidFill>
                  <a:srgbClr val="FF0000"/>
                </a:solidFill>
              </a:rPr>
              <a:t>Spartakiada</a:t>
            </a:r>
            <a:endParaRPr lang="pl-PL" sz="2000" dirty="0">
              <a:solidFill>
                <a:srgbClr val="FF0000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14" y="896144"/>
            <a:ext cx="2933700" cy="229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05" y="3933056"/>
            <a:ext cx="3473189" cy="2448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748" y="1844824"/>
            <a:ext cx="4162909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1735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93" y="4240312"/>
            <a:ext cx="3794821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230471"/>
            <a:ext cx="3823784" cy="2514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431" y="727914"/>
            <a:ext cx="5078966" cy="3130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3578915" y="156171"/>
            <a:ext cx="15359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dirty="0">
                <a:solidFill>
                  <a:srgbClr val="FF0000"/>
                </a:solidFill>
              </a:rPr>
              <a:t>Spartakiada</a:t>
            </a:r>
          </a:p>
        </p:txBody>
      </p:sp>
    </p:spTree>
    <p:extLst>
      <p:ext uri="{BB962C8B-B14F-4D97-AF65-F5344CB8AC3E}">
        <p14:creationId xmlns="" xmlns:p14="http://schemas.microsoft.com/office/powerpoint/2010/main" val="74754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4224220" y="218637"/>
            <a:ext cx="2627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>
                <a:solidFill>
                  <a:srgbClr val="FF0000"/>
                </a:solidFill>
              </a:rPr>
              <a:t>Złaz pierwszoklasisty</a:t>
            </a:r>
            <a:endParaRPr lang="pl-PL" sz="2000" dirty="0">
              <a:solidFill>
                <a:srgbClr val="FF000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403" y="4129049"/>
            <a:ext cx="3272967" cy="2516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18692"/>
            <a:ext cx="2854241" cy="3428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49" y="4077072"/>
            <a:ext cx="3375471" cy="2568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064990"/>
            <a:ext cx="4623855" cy="278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12473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004048" y="0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rgbClr val="FF0000"/>
                </a:solidFill>
                <a:latin typeface="Algerian" pitchFamily="82" charset="0"/>
              </a:rPr>
              <a:t>1</a:t>
            </a:r>
            <a:r>
              <a:rPr lang="pl-PL" sz="2400" dirty="0" smtClean="0">
                <a:solidFill>
                  <a:srgbClr val="FF0000"/>
                </a:solidFill>
                <a:latin typeface="Algerian" pitchFamily="82" charset="0"/>
              </a:rPr>
              <a:t>0 lat ZSTM</a:t>
            </a:r>
            <a:endParaRPr lang="pl-PL" sz="2400" dirty="0">
              <a:solidFill>
                <a:srgbClr val="FF0000"/>
              </a:solidFill>
              <a:latin typeface="Algerian" pitchFamily="82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79512" y="1844824"/>
            <a:ext cx="741682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Zespół Szkół Transportowo – </a:t>
            </a:r>
            <a:r>
              <a:rPr lang="pl-PL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Mechatronicznych</a:t>
            </a:r>
            <a:r>
              <a:rPr lang="pl-PL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 szkoła, która kształci młodzież w wielu atrakcyjnych </a:t>
            </a: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zawodach, a jej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absolwenci  </a:t>
            </a: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poszukiwani są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 rynku pracy</a:t>
            </a:r>
            <a:r>
              <a:rPr lang="pl-PL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Placówka powstała  po połączeniu dwóch szkół cieszących się renomą tj. Technicznych Zakładów Naukowych oraz Technikum Kolejowego.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az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952"/>
            <a:ext cx="2314575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31319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197" y="3607360"/>
            <a:ext cx="4454821" cy="2550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620826"/>
            <a:ext cx="3880356" cy="2400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92697"/>
            <a:ext cx="4402010" cy="2164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92696"/>
            <a:ext cx="3682083" cy="2257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4788024" y="158945"/>
            <a:ext cx="23839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solidFill>
                  <a:srgbClr val="FF0000"/>
                </a:solidFill>
              </a:rPr>
              <a:t>Złaz pierwszoklasisty</a:t>
            </a:r>
          </a:p>
        </p:txBody>
      </p:sp>
    </p:spTree>
    <p:extLst>
      <p:ext uri="{BB962C8B-B14F-4D97-AF65-F5344CB8AC3E}">
        <p14:creationId xmlns="" xmlns:p14="http://schemas.microsoft.com/office/powerpoint/2010/main" val="408776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3479728"/>
            <a:ext cx="3334621" cy="234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90" y="3479728"/>
            <a:ext cx="3480172" cy="2239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08265"/>
            <a:ext cx="3406629" cy="2072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4788024" y="385981"/>
            <a:ext cx="7889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>
                <a:solidFill>
                  <a:srgbClr val="FF0000"/>
                </a:solidFill>
              </a:rPr>
              <a:t>Sport</a:t>
            </a:r>
            <a:endParaRPr lang="pl-PL" sz="2000" dirty="0">
              <a:solidFill>
                <a:schemeClr val="bg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551" y="586036"/>
            <a:ext cx="2353134" cy="20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3900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5808352" y="116632"/>
            <a:ext cx="8194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>
                <a:solidFill>
                  <a:srgbClr val="FF0000"/>
                </a:solidFill>
              </a:rPr>
              <a:t>Sport</a:t>
            </a:r>
            <a:endParaRPr lang="pl-PL" sz="2000" dirty="0">
              <a:solidFill>
                <a:srgbClr val="FF0000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636912"/>
            <a:ext cx="2282100" cy="1441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08720"/>
            <a:ext cx="3127788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862" y="3861048"/>
            <a:ext cx="2845697" cy="188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037506"/>
            <a:ext cx="2908016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501008"/>
            <a:ext cx="2232248" cy="2456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01708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827584" y="1556792"/>
            <a:ext cx="666079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 smtClean="0"/>
              <a:t>Jeśli chcesz </a:t>
            </a:r>
            <a:r>
              <a:rPr lang="pl-PL" sz="2400" smtClean="0"/>
              <a:t>związać swoją </a:t>
            </a:r>
            <a:r>
              <a:rPr lang="pl-PL" sz="2400" dirty="0" smtClean="0"/>
              <a:t>przyszłość </a:t>
            </a:r>
          </a:p>
          <a:p>
            <a:pPr>
              <a:lnSpc>
                <a:spcPct val="150000"/>
              </a:lnSpc>
            </a:pPr>
            <a:r>
              <a:rPr lang="pl-PL" sz="2400" dirty="0" smtClean="0"/>
              <a:t>ze służbami mundurowymi, </a:t>
            </a:r>
            <a:r>
              <a:rPr lang="pl-PL" sz="2400" dirty="0"/>
              <a:t>to </a:t>
            </a:r>
            <a:r>
              <a:rPr lang="pl-PL" sz="2400" dirty="0" smtClean="0"/>
              <a:t>w </a:t>
            </a:r>
            <a:r>
              <a:rPr lang="pl-PL" sz="2400" dirty="0"/>
              <a:t>naszej szkole </a:t>
            </a:r>
            <a:endParaRPr lang="pl-PL" sz="2400" dirty="0" smtClean="0"/>
          </a:p>
          <a:p>
            <a:pPr>
              <a:lnSpc>
                <a:spcPct val="150000"/>
              </a:lnSpc>
            </a:pPr>
            <a:r>
              <a:rPr lang="pl-PL" sz="2400" dirty="0" smtClean="0"/>
              <a:t>możesz </a:t>
            </a:r>
            <a:r>
              <a:rPr lang="pl-PL" sz="2400" dirty="0"/>
              <a:t>realizować swoje </a:t>
            </a:r>
            <a:r>
              <a:rPr lang="pl-PL" sz="2400" dirty="0" smtClean="0"/>
              <a:t>plany i marzenia</a:t>
            </a:r>
            <a:r>
              <a:rPr lang="pl-PL" sz="2400" dirty="0"/>
              <a:t>.</a:t>
            </a:r>
            <a:endParaRPr lang="pl-PL" sz="2400" dirty="0" smtClean="0"/>
          </a:p>
          <a:p>
            <a:pPr>
              <a:lnSpc>
                <a:spcPct val="150000"/>
              </a:lnSpc>
            </a:pPr>
            <a:r>
              <a:rPr lang="pl-PL" sz="2400" dirty="0" smtClean="0"/>
              <a:t>Możesz uczestniczyć w dwóch innowacjach:</a:t>
            </a:r>
          </a:p>
          <a:p>
            <a:pPr>
              <a:lnSpc>
                <a:spcPct val="150000"/>
              </a:lnSpc>
            </a:pPr>
            <a:r>
              <a:rPr lang="pl-PL" sz="2400" dirty="0" smtClean="0"/>
              <a:t>„wojskowej” i „policyjnej”.</a:t>
            </a:r>
          </a:p>
        </p:txBody>
      </p:sp>
    </p:spTree>
    <p:extLst>
      <p:ext uri="{BB962C8B-B14F-4D97-AF65-F5344CB8AC3E}">
        <p14:creationId xmlns="" xmlns:p14="http://schemas.microsoft.com/office/powerpoint/2010/main" val="194838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011" y="3469701"/>
            <a:ext cx="3073599" cy="2149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74" y="3429000"/>
            <a:ext cx="3701637" cy="2230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0110"/>
            <a:ext cx="3490776" cy="2020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Ewa\Desktop\Nowy folder (2)\innowacje\ZSTM 2015.11.03 Zaduszki Partyzanckie\DSCF01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371" y="836712"/>
            <a:ext cx="3520083" cy="22322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5508104" y="0"/>
            <a:ext cx="13548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>
                <a:solidFill>
                  <a:srgbClr val="FF0000"/>
                </a:solidFill>
              </a:rPr>
              <a:t>Innowacja</a:t>
            </a:r>
            <a:endParaRPr lang="pl-PL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3400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wa\Desktop\Nowy folder (2)\ZSTM 2018.11.06 Marsz Szlakiem pamięci\DSC_00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80728"/>
            <a:ext cx="3390944" cy="19082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68588"/>
            <a:ext cx="4649192" cy="2196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63" y="764704"/>
            <a:ext cx="3536715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695" y="3631468"/>
            <a:ext cx="2749440" cy="2080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4932040" y="301080"/>
            <a:ext cx="13548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>
                <a:solidFill>
                  <a:srgbClr val="FF0000"/>
                </a:solidFill>
              </a:rPr>
              <a:t>Innowacja</a:t>
            </a:r>
            <a:endParaRPr lang="pl-PL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8604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763688" y="15567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755576" y="1510625"/>
            <a:ext cx="605351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Chcielibyśmy przedstawić Wam również naszą </a:t>
            </a:r>
          </a:p>
          <a:p>
            <a:pPr algn="ctr">
              <a:lnSpc>
                <a:spcPct val="150000"/>
              </a:lnSpc>
            </a:pP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ofertę edukacyjną. </a:t>
            </a:r>
          </a:p>
          <a:p>
            <a:pPr algn="ctr">
              <a:lnSpc>
                <a:spcPct val="150000"/>
              </a:lnSpc>
            </a:pP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Kierunki, które Wam proponujemy </a:t>
            </a:r>
          </a:p>
          <a:p>
            <a:pPr algn="ctr">
              <a:lnSpc>
                <a:spcPct val="150000"/>
              </a:lnSpc>
            </a:pP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ą atrakcyjne i poszukiwane na rynku pracy.</a:t>
            </a:r>
            <a:endParaRPr lang="pl-PL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4955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51520" y="188640"/>
            <a:ext cx="653447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l-PL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Technik mechatronik </a:t>
            </a:r>
            <a:r>
              <a:rPr lang="pl-PL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pl-PL" sz="2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projektuje i wytwarza części oraz zespoły maszyn,</a:t>
            </a:r>
            <a:endParaRPr lang="pl-PL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diagnozuje i naprawia urządzenia i systemy </a:t>
            </a:r>
            <a:r>
              <a:rPr lang="pl-PL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mechatroniczne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pl-PL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wykorzystuje nowoczesne techniki sterowania maszynami i urządzeniami łączące w sobie   elektronikę, informatykę, mechanikę i automatykę.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467544" y="4221088"/>
            <a:ext cx="6408712" cy="2249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l-PL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Technik mechanik:</a:t>
            </a:r>
            <a:endParaRPr lang="pl-PL" sz="2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znajduje zatrudnienie jako technolog, konserwator maszyn i urządzeń, kierownik produkcji oraz kontroler jakości.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438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95536" y="1628800"/>
            <a:ext cx="6984776" cy="306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Technik transportu </a:t>
            </a:r>
            <a:r>
              <a:rPr lang="pl-PL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kolejowego</a:t>
            </a:r>
            <a:r>
              <a:rPr lang="pl-PL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pl-PL" sz="2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obsługuje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urządzenia sterowania ruchem kolejowym, </a:t>
            </a:r>
            <a:endParaRPr lang="pl-PL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organizuje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prowadzi ruch </a:t>
            </a: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pociągów,</a:t>
            </a:r>
            <a:r>
              <a:rPr lang="pl-PL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planuje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przewozy pasażerskie i towarowe, </a:t>
            </a:r>
            <a:endParaRPr lang="pl-PL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organizuje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pracę stacji, odprawę i przewóz przesyłek, ładunków i osób</a:t>
            </a: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8167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23528" y="332656"/>
            <a:ext cx="6912768" cy="5613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Technik elektroenergetyk transportu </a:t>
            </a:r>
            <a:r>
              <a:rPr lang="pl-PL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szynowego </a:t>
            </a:r>
            <a:r>
              <a:rPr lang="pl-PL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maszynista </a:t>
            </a:r>
            <a:r>
              <a:rPr lang="pl-PL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</a:t>
            </a: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najdzie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zatrudnienie w:</a:t>
            </a:r>
            <a:endParaRPr lang="pl-PL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zakładach taboru szynowego, zajezdniach tramwajowych, trolejbusowych i </a:t>
            </a: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metra,</a:t>
            </a:r>
            <a:r>
              <a:rPr lang="pl-PL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przedsiębiorstwach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produkujących tabor szynowy, placówkach związanych z elektroenergetyką</a:t>
            </a: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pl-PL" sz="2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Technik budownictwa </a:t>
            </a:r>
            <a:r>
              <a:rPr lang="pl-PL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kolejowego: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znajdzie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zatrudnienie w:</a:t>
            </a:r>
            <a:endParaRPr lang="pl-PL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przedsiębiorstwach infrastruktury kolejowej, biurach planowania przestrzennego, biurach projektów dróg </a:t>
            </a:r>
            <a:endParaRPr lang="pl-PL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mostów kolejowych, wytwórniach i laboratoriach materiałów budowlanych </a:t>
            </a: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drogowych.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5051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752"/>
            <a:ext cx="6311900" cy="452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3491880" y="260648"/>
            <a:ext cx="27863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 smtClean="0">
                <a:solidFill>
                  <a:schemeClr val="bg1"/>
                </a:solidFill>
              </a:rPr>
              <a:t>Budynek szkoły</a:t>
            </a:r>
            <a:endParaRPr lang="pl-PL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403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95536" y="1412776"/>
            <a:ext cx="7200800" cy="3823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Technik automatyk sterowania ruchem kolejowym:</a:t>
            </a:r>
            <a:endParaRPr lang="pl-PL" sz="2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zajmuje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się montażem urządzeń automatyki sterowania ruchem </a:t>
            </a: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kolejowym,</a:t>
            </a:r>
            <a:r>
              <a:rPr lang="pl-PL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obsługuje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endParaRPr lang="pl-PL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diagnozuje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remontuje urządzenia </a:t>
            </a: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instalacje automatyki, </a:t>
            </a:r>
            <a:endParaRPr lang="pl-PL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podejmuje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pracę </a:t>
            </a: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liniach kolejowych </a:t>
            </a: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działach związanych </a:t>
            </a:r>
            <a:endParaRPr lang="pl-PL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z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energetyką, automatyką i sterowaniem</a:t>
            </a: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7837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83568" y="1268760"/>
            <a:ext cx="660648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Technik automatyk:</a:t>
            </a:r>
            <a:endParaRPr lang="pl-PL" sz="2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montuje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obsługuje urządzenia oraz instalacje automatyki, </a:t>
            </a:r>
            <a:endParaRPr lang="pl-PL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zajmuje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się przeglądami technicznymi, diagnostyką oraz konserwacją urządzeń i instalacji automatyki,</a:t>
            </a: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pl-PL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podejmuje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pracę w firmach wykorzystujących automatykę i sterowanie produkcją , serwisach oraz zakładach produkujących maszyny i urządzenia elektryczne </a:t>
            </a: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elektroniczne.</a:t>
            </a:r>
            <a:endParaRPr lang="pl-PL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163337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39552" y="548680"/>
            <a:ext cx="639045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Technik geolog:</a:t>
            </a:r>
            <a:endParaRPr lang="pl-PL" sz="2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wykonuje badania laboratoryjne minerałów, skał, wód i gruntów, wykonuje terenowe badania geologiczne oraz nadzoruje wiercenia, zajmuje się oceną terenu pod kątem </a:t>
            </a:r>
            <a:r>
              <a:rPr lang="pl-PL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geoturystyki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674440" y="3789040"/>
            <a:ext cx="612068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Technik ochrony środowiska:</a:t>
            </a:r>
            <a:endParaRPr lang="pl-PL" sz="2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monitoruje poziom zanieczyszczenia powietrza, wody i gleby, sporządza bilans zanieczyszczeń środowiska, planuje i prowadzi racjonalną gospodarkę odpadami.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9625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39552" y="764704"/>
            <a:ext cx="7272808" cy="4481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Technik eksploatacji portów i terminali</a:t>
            </a:r>
            <a:r>
              <a:rPr lang="pl-PL" sz="28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pl-PL" sz="28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poznaje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dwa języki obce zawodowe, </a:t>
            </a:r>
            <a:endParaRPr lang="pl-PL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znajduje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zatrudnienie w portach i terminalach lotniczych, morskich kolejowych, samochodowych </a:t>
            </a:r>
            <a:endParaRPr lang="pl-PL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i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żeglugi śródlądowej</a:t>
            </a:r>
            <a:endParaRPr lang="pl-PL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podejmuje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pracę jako steward / stewardessa, </a:t>
            </a:r>
            <a:endParaRPr lang="pl-PL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możliwość dalszego kształcenia się na kierunkach związanych z transportem, może wiązać swoją przyszłość </a:t>
            </a: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ze służbami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mundurowymi</a:t>
            </a: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pl-PL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4357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39552" y="1844824"/>
            <a:ext cx="72008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Technik logistyk:</a:t>
            </a:r>
            <a:endParaRPr lang="pl-PL" sz="2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organizuje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transport, magazynowanie </a:t>
            </a: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dystrybucję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endParaRPr lang="pl-PL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planuje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produkcję, </a:t>
            </a:r>
            <a:endParaRPr lang="pl-PL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zarządza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centrum dystrybucyjnym, </a:t>
            </a:r>
            <a:endParaRPr lang="pl-PL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sporządza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dokumentację logistyczną.</a:t>
            </a:r>
            <a:endParaRPr lang="pl-PL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482538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11560" y="1052736"/>
            <a:ext cx="7848872" cy="3914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Szkoła branżowa I stopnia kształci w zawodach</a:t>
            </a:r>
            <a:r>
              <a:rPr lang="pl-PL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pl-PL" sz="2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mechatronik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pl-PL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mechanik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precyzyjny,</a:t>
            </a:r>
            <a:endParaRPr lang="pl-PL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ślusarz.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endParaRPr lang="pl-PL" sz="2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Szkoła policealna:</a:t>
            </a:r>
            <a:endParaRPr lang="pl-PL" sz="2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technik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BHP – 1,5 </a:t>
            </a: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roku,</a:t>
            </a:r>
            <a:endParaRPr lang="pl-PL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technik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usług </a:t>
            </a: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ochrony osób fizycznych i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mienia -2 </a:t>
            </a: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lata,</a:t>
            </a:r>
            <a:endParaRPr lang="pl-PL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technik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usług pocztowych i finansowych -1 </a:t>
            </a: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rok.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3066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79512" y="836712"/>
            <a:ext cx="7236533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Mamy nadzieję, że nasza oferta jest dla Was interesująca.</a:t>
            </a:r>
          </a:p>
          <a:p>
            <a:pPr>
              <a:lnSpc>
                <a:spcPct val="150000"/>
              </a:lnSpc>
            </a:pP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Jeśli macie pytania, dzwońcie do szkoły lub przyjdźcie </a:t>
            </a:r>
          </a:p>
          <a:p>
            <a:pPr>
              <a:lnSpc>
                <a:spcPct val="150000"/>
              </a:lnSpc>
            </a:pP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Osobiście, a my odpowiemy na wszystkie Wasze </a:t>
            </a:r>
          </a:p>
          <a:p>
            <a:pPr>
              <a:lnSpc>
                <a:spcPct val="150000"/>
              </a:lnSpc>
            </a:pP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pytania. </a:t>
            </a:r>
          </a:p>
          <a:p>
            <a:pPr>
              <a:lnSpc>
                <a:spcPct val="150000"/>
              </a:lnSpc>
            </a:pP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Pytajcie kolegów, którzy chodzą do naszej szkoły </a:t>
            </a:r>
          </a:p>
          <a:p>
            <a:pPr>
              <a:lnSpc>
                <a:spcPct val="150000"/>
              </a:lnSpc>
            </a:pP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lub są jej absolwentami.</a:t>
            </a:r>
          </a:p>
          <a:p>
            <a:pPr>
              <a:lnSpc>
                <a:spcPct val="150000"/>
              </a:lnSpc>
            </a:pP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Postaramy się, aby informacja w formie ulotki dotarła do </a:t>
            </a:r>
          </a:p>
          <a:p>
            <a:pPr>
              <a:lnSpc>
                <a:spcPct val="150000"/>
              </a:lnSpc>
            </a:pP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Waszej szkoły.</a:t>
            </a:r>
            <a:endParaRPr lang="pl-PL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6142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Ewa\Downloads\20170123_102649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0649"/>
            <a:ext cx="6192366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ostokąt 2"/>
          <p:cNvSpPr/>
          <p:nvPr/>
        </p:nvSpPr>
        <p:spPr>
          <a:xfrm>
            <a:off x="1475656" y="3428707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altLang="pl-PL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Zespół Szkół </a:t>
            </a:r>
          </a:p>
          <a:p>
            <a:pPr algn="ctr"/>
            <a:r>
              <a:rPr lang="pl-PL" altLang="pl-PL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Transportowo – </a:t>
            </a:r>
            <a:r>
              <a:rPr lang="pl-PL" altLang="pl-PL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Mechatronicznych</a:t>
            </a:r>
            <a:r>
              <a:rPr lang="pl-PL" altLang="pl-PL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pl-PL" altLang="pl-PL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Skarżysku –Kamiennej</a:t>
            </a:r>
          </a:p>
          <a:p>
            <a:pPr algn="ctr"/>
            <a:r>
              <a:rPr lang="pl-PL" altLang="pl-PL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serdecznie zaprasza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1331640" y="4907352"/>
            <a:ext cx="3920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Kontakt:         Skarżysko – Kamienna</a:t>
            </a:r>
          </a:p>
          <a:p>
            <a:r>
              <a:rPr lang="pl-PL" dirty="0" smtClean="0"/>
              <a:t>                             ul Legionów 119</a:t>
            </a:r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5724128" y="4935459"/>
            <a:ext cx="1917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kontakt@zstm.pl</a:t>
            </a:r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543467" y="5799943"/>
            <a:ext cx="6558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Zapraszamy również na naszą stronę internetową i </a:t>
            </a:r>
            <a:r>
              <a:rPr lang="pl-PL" dirty="0" err="1" smtClean="0"/>
              <a:t>facebooka</a:t>
            </a: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289147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4531899" y="116632"/>
            <a:ext cx="2412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 smtClean="0">
                <a:solidFill>
                  <a:srgbClr val="FF0000"/>
                </a:solidFill>
              </a:rPr>
              <a:t>Nadanie imienia</a:t>
            </a:r>
            <a:endParaRPr lang="pl-PL" sz="2400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3184"/>
            <a:ext cx="3200259" cy="5069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124744"/>
            <a:ext cx="3690169" cy="2301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3980062" y="4077072"/>
            <a:ext cx="4144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Nowo powstała szkoła przyjęła</a:t>
            </a:r>
          </a:p>
          <a:p>
            <a:r>
              <a:rPr lang="pl-PL" dirty="0"/>
              <a:t>i</a:t>
            </a:r>
            <a:r>
              <a:rPr lang="pl-PL" dirty="0" smtClean="0"/>
              <a:t>mię inż. Eugeniusza Kwiatkowskiego. </a:t>
            </a:r>
          </a:p>
        </p:txBody>
      </p:sp>
    </p:spTree>
    <p:extLst>
      <p:ext uri="{BB962C8B-B14F-4D97-AF65-F5344CB8AC3E}">
        <p14:creationId xmlns="" xmlns:p14="http://schemas.microsoft.com/office/powerpoint/2010/main" val="1789140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46" y="706041"/>
            <a:ext cx="3281390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66944"/>
            <a:ext cx="3384376" cy="2434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603848"/>
            <a:ext cx="4169271" cy="2595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573016"/>
            <a:ext cx="2669282" cy="2647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3946803" y="159291"/>
            <a:ext cx="27742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>
                <a:solidFill>
                  <a:srgbClr val="FF0000"/>
                </a:solidFill>
              </a:rPr>
              <a:t>Poświęcenie sztandaru</a:t>
            </a:r>
            <a:endParaRPr lang="pl-PL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4357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11560" y="1471541"/>
            <a:ext cx="6246440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Dzięki szeroko zakrojonej współpracy z wieloma zakładami pracy uczniowie </a:t>
            </a: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ZSTM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od ponad 10 lat  pobierają stypendia fundowane w kwocie od 300 do 500 zł miesięcznie. </a:t>
            </a:r>
            <a:endParaRPr lang="pl-PL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5153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4572000" y="191973"/>
            <a:ext cx="2607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srgbClr val="FF0000"/>
                </a:solidFill>
              </a:rPr>
              <a:t>Pracodawcy</a:t>
            </a:r>
            <a:endParaRPr lang="pl-PL" sz="2400" dirty="0">
              <a:solidFill>
                <a:srgbClr val="FF0000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99607"/>
            <a:ext cx="5000443" cy="2768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861048"/>
            <a:ext cx="2362741" cy="1683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149080"/>
            <a:ext cx="4196333" cy="2340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16148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560" y="4437112"/>
            <a:ext cx="4335797" cy="1981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140968"/>
            <a:ext cx="4012506" cy="212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361022"/>
            <a:ext cx="4559429" cy="2210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14" y="400110"/>
            <a:ext cx="4147965" cy="1816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5315208" y="400110"/>
            <a:ext cx="1789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 smtClean="0">
                <a:solidFill>
                  <a:srgbClr val="FF0000"/>
                </a:solidFill>
              </a:rPr>
              <a:t>Stypendyśc</a:t>
            </a:r>
            <a:r>
              <a:rPr lang="pl-PL" sz="2000" dirty="0" smtClean="0">
                <a:solidFill>
                  <a:srgbClr val="FF0000"/>
                </a:solidFill>
              </a:rPr>
              <a:t>i</a:t>
            </a:r>
            <a:endParaRPr lang="pl-PL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7760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75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75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75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75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755576" y="764704"/>
            <a:ext cx="617443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ramach programu </a:t>
            </a:r>
            <a:r>
              <a:rPr lang="pl-PL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Erazmus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uczniowie wyjeżdżają na praktyki </a:t>
            </a: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zagraniczne,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między innymi do Wiednia, Barcelony, Budapesztu </a:t>
            </a:r>
            <a:endParaRPr lang="pl-PL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Mediolanu. Sukcesywnie podnosimy poziom kształcenia w naszej </a:t>
            </a:r>
            <a:r>
              <a:rPr lang="pl-P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placówce,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 zostało docenione poprzez wyróżnienia takie jak: Szkoła Zawodowa Najwyższej Jakości czy Orły Edukacji.</a:t>
            </a:r>
            <a:endParaRPr lang="pl-PL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959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573</TotalTime>
  <Words>760</Words>
  <Application>Microsoft Office PowerPoint</Application>
  <PresentationFormat>Pokaz na ekranie (4:3)</PresentationFormat>
  <Paragraphs>110</Paragraphs>
  <Slides>37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37</vt:i4>
      </vt:variant>
    </vt:vector>
  </HeadingPairs>
  <TitlesOfParts>
    <vt:vector size="38" baseType="lpstr">
      <vt:lpstr>Faseta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Ewa</dc:creator>
  <cp:lastModifiedBy>User</cp:lastModifiedBy>
  <cp:revision>48</cp:revision>
  <dcterms:created xsi:type="dcterms:W3CDTF">2019-10-11T17:27:02Z</dcterms:created>
  <dcterms:modified xsi:type="dcterms:W3CDTF">2021-05-17T20:27:36Z</dcterms:modified>
</cp:coreProperties>
</file>